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13716000" cx="24377650"/>
  <p:notesSz cx="6858000" cy="9144000"/>
  <p:embeddedFontLst>
    <p:embeddedFont>
      <p:font typeface="Roboto Thin"/>
      <p:regular r:id="rId40"/>
      <p:bold r:id="rId41"/>
      <p:italic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Amatic SC"/>
      <p:regular r:id="rId52"/>
      <p:bold r:id="rId53"/>
    </p:embeddedFont>
    <p:embeddedFont>
      <p:font typeface="Inconsolata"/>
      <p:regular r:id="rId54"/>
      <p:bold r:id="rId55"/>
    </p:embeddedFont>
    <p:embeddedFont>
      <p:font typeface="Poppins"/>
      <p:regular r:id="rId56"/>
      <p:bold r:id="rId57"/>
      <p:italic r:id="rId58"/>
      <p:boldItalic r:id="rId59"/>
    </p:embeddedFont>
    <p:embeddedFont>
      <p:font typeface="Lato Light"/>
      <p:regular r:id="rId60"/>
      <p:bold r:id="rId61"/>
      <p:italic r:id="rId62"/>
      <p:boldItalic r:id="rId63"/>
    </p:embeddedFont>
    <p:embeddedFont>
      <p:font typeface="Poppins Medium"/>
      <p:regular r:id="rId64"/>
      <p:bold r:id="rId65"/>
      <p:italic r:id="rId66"/>
      <p:boldItalic r:id="rId67"/>
    </p:embeddedFont>
    <p:embeddedFont>
      <p:font typeface="Roboto Light"/>
      <p:regular r:id="rId68"/>
      <p:bold r:id="rId69"/>
      <p:italic r:id="rId70"/>
      <p:boldItalic r:id="rId71"/>
    </p:embeddedFont>
    <p:embeddedFont>
      <p:font typeface="Helvetica Neue"/>
      <p:regular r:id="rId72"/>
      <p:bold r:id="rId73"/>
      <p:italic r:id="rId74"/>
      <p:boldItalic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250214-834A-41B4-92BA-51FA32B8D061}">
  <a:tblStyle styleId="{E6250214-834A-41B4-92BA-51FA32B8D0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Medium-regular.fntdata"/><Relationship Id="rId43" Type="http://schemas.openxmlformats.org/officeDocument/2006/relationships/font" Target="fonts/RobotoThin-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3.xml"/><Relationship Id="rId75" Type="http://schemas.openxmlformats.org/officeDocument/2006/relationships/font" Target="fonts/HelveticaNeue-boldItalic.fntdata"/><Relationship Id="rId30" Type="http://schemas.openxmlformats.org/officeDocument/2006/relationships/slide" Target="slides/slide22.xml"/><Relationship Id="rId74" Type="http://schemas.openxmlformats.org/officeDocument/2006/relationships/font" Target="fonts/HelveticaNeue-italic.fntdata"/><Relationship Id="rId33" Type="http://schemas.openxmlformats.org/officeDocument/2006/relationships/slide" Target="slides/slide25.xml"/><Relationship Id="rId77" Type="http://schemas.openxmlformats.org/officeDocument/2006/relationships/font" Target="fonts/RobotoMono-bold.fntdata"/><Relationship Id="rId32" Type="http://schemas.openxmlformats.org/officeDocument/2006/relationships/slide" Target="slides/slide24.xml"/><Relationship Id="rId76" Type="http://schemas.openxmlformats.org/officeDocument/2006/relationships/font" Target="fonts/RobotoMono-regular.fntdata"/><Relationship Id="rId35" Type="http://schemas.openxmlformats.org/officeDocument/2006/relationships/slide" Target="slides/slide27.xml"/><Relationship Id="rId79" Type="http://schemas.openxmlformats.org/officeDocument/2006/relationships/font" Target="fonts/RobotoMono-boldItalic.fntdata"/><Relationship Id="rId34" Type="http://schemas.openxmlformats.org/officeDocument/2006/relationships/slide" Target="slides/slide26.xml"/><Relationship Id="rId78" Type="http://schemas.openxmlformats.org/officeDocument/2006/relationships/font" Target="fonts/RobotoMono-italic.fntdata"/><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italic.fntdata"/><Relationship Id="rId61" Type="http://schemas.openxmlformats.org/officeDocument/2006/relationships/font" Target="fonts/LatoLight-bold.fntdata"/><Relationship Id="rId20" Type="http://schemas.openxmlformats.org/officeDocument/2006/relationships/slide" Target="slides/slide12.xml"/><Relationship Id="rId64" Type="http://schemas.openxmlformats.org/officeDocument/2006/relationships/font" Target="fonts/PoppinsMedium-regular.fntdata"/><Relationship Id="rId63" Type="http://schemas.openxmlformats.org/officeDocument/2006/relationships/font" Target="fonts/LatoLight-boldItalic.fntdata"/><Relationship Id="rId22" Type="http://schemas.openxmlformats.org/officeDocument/2006/relationships/slide" Target="slides/slide14.xml"/><Relationship Id="rId66" Type="http://schemas.openxmlformats.org/officeDocument/2006/relationships/font" Target="fonts/PoppinsMedium-italic.fntdata"/><Relationship Id="rId21" Type="http://schemas.openxmlformats.org/officeDocument/2006/relationships/slide" Target="slides/slide13.xml"/><Relationship Id="rId65" Type="http://schemas.openxmlformats.org/officeDocument/2006/relationships/font" Target="fonts/PoppinsMedium-bold.fntdata"/><Relationship Id="rId24" Type="http://schemas.openxmlformats.org/officeDocument/2006/relationships/slide" Target="slides/slide16.xml"/><Relationship Id="rId68" Type="http://schemas.openxmlformats.org/officeDocument/2006/relationships/font" Target="fonts/RobotoLight-regular.fntdata"/><Relationship Id="rId23" Type="http://schemas.openxmlformats.org/officeDocument/2006/relationships/slide" Target="slides/slide15.xml"/><Relationship Id="rId67" Type="http://schemas.openxmlformats.org/officeDocument/2006/relationships/font" Target="fonts/PoppinsMedium-boldItalic.fntdata"/><Relationship Id="rId60" Type="http://schemas.openxmlformats.org/officeDocument/2006/relationships/font" Target="fonts/LatoLight-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maticSC-bold.fntdata"/><Relationship Id="rId52" Type="http://schemas.openxmlformats.org/officeDocument/2006/relationships/font" Target="fonts/AmaticSC-regular.fntdata"/><Relationship Id="rId11" Type="http://schemas.openxmlformats.org/officeDocument/2006/relationships/slide" Target="slides/slide3.xml"/><Relationship Id="rId55" Type="http://schemas.openxmlformats.org/officeDocument/2006/relationships/font" Target="fonts/Inconsolata-bold.fntdata"/><Relationship Id="rId10" Type="http://schemas.openxmlformats.org/officeDocument/2006/relationships/slide" Target="slides/slide2.xml"/><Relationship Id="rId54" Type="http://schemas.openxmlformats.org/officeDocument/2006/relationships/font" Target="fonts/Inconsolata-regular.fntdata"/><Relationship Id="rId13" Type="http://schemas.openxmlformats.org/officeDocument/2006/relationships/slide" Target="slides/slide5.xml"/><Relationship Id="rId57" Type="http://schemas.openxmlformats.org/officeDocument/2006/relationships/font" Target="fonts/Poppins-bold.fntdata"/><Relationship Id="rId12" Type="http://schemas.openxmlformats.org/officeDocument/2006/relationships/slide" Target="slides/slide4.xml"/><Relationship Id="rId56" Type="http://schemas.openxmlformats.org/officeDocument/2006/relationships/font" Target="fonts/Poppins-regular.fntdata"/><Relationship Id="rId15" Type="http://schemas.openxmlformats.org/officeDocument/2006/relationships/slide" Target="slides/slide7.xml"/><Relationship Id="rId59" Type="http://schemas.openxmlformats.org/officeDocument/2006/relationships/font" Target="fonts/Poppins-boldItalic.fntdata"/><Relationship Id="rId14" Type="http://schemas.openxmlformats.org/officeDocument/2006/relationships/slide" Target="slides/slide6.xml"/><Relationship Id="rId58" Type="http://schemas.openxmlformats.org/officeDocument/2006/relationships/font" Target="fonts/Poppins-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
        <p:nvSpPr>
          <p:cNvPr id="1409" name="Google Shape;140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MYLES</a:t>
            </a:r>
            <a:endParaRPr/>
          </a:p>
        </p:txBody>
      </p:sp>
      <p:sp>
        <p:nvSpPr>
          <p:cNvPr id="1460" name="Google Shape;1460;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
        <p:nvSpPr>
          <p:cNvPr id="1492" name="Google Shape;1492;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 </a:t>
            </a:r>
            <a:endParaRPr/>
          </a:p>
        </p:txBody>
      </p:sp>
      <p:sp>
        <p:nvSpPr>
          <p:cNvPr id="1533" name="Google Shape;1533;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Long’s Slides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SHAWN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JERRY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BETH</a:t>
            </a:r>
            <a:endParaRPr/>
          </a:p>
        </p:txBody>
      </p:sp>
      <p:sp>
        <p:nvSpPr>
          <p:cNvPr id="1379" name="Google Shape;137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9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png"/><Relationship Id="rId4" Type="http://schemas.openxmlformats.org/officeDocument/2006/relationships/image" Target="../media/image10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5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09.png"/><Relationship Id="rId5" Type="http://schemas.openxmlformats.org/officeDocument/2006/relationships/image" Target="../media/image108.png"/><Relationship Id="rId6"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3.png"/><Relationship Id="rId4" Type="http://schemas.openxmlformats.org/officeDocument/2006/relationships/image" Target="../media/image117.png"/><Relationship Id="rId5" Type="http://schemas.openxmlformats.org/officeDocument/2006/relationships/image" Target="../media/image120.png"/><Relationship Id="rId6"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4.png"/><Relationship Id="rId4" Type="http://schemas.openxmlformats.org/officeDocument/2006/relationships/image" Target="../media/image121.png"/><Relationship Id="rId5" Type="http://schemas.openxmlformats.org/officeDocument/2006/relationships/image" Target="../media/image127.png"/><Relationship Id="rId6" Type="http://schemas.openxmlformats.org/officeDocument/2006/relationships/image" Target="../media/image1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5.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1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 Id="rId3" Type="http://schemas.openxmlformats.org/officeDocument/2006/relationships/image" Target="../media/image1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Group 8</a:t>
            </a:r>
            <a:endParaRPr b="1">
              <a:latin typeface="Roboto"/>
              <a:ea typeface="Roboto"/>
              <a:cs typeface="Roboto"/>
              <a:sym typeface="Roboto"/>
            </a:endParaRPr>
          </a:p>
          <a:p>
            <a:pPr indent="0" lvl="0" marL="0" rtl="0" algn="ctr">
              <a:spcBef>
                <a:spcPts val="0"/>
              </a:spcBef>
              <a:spcAft>
                <a:spcPts val="0"/>
              </a:spcAft>
              <a:buNone/>
            </a:pPr>
            <a:r>
              <a:rPr b="1" lang="en-US" sz="3600">
                <a:latin typeface="Roboto"/>
                <a:ea typeface="Roboto"/>
                <a:cs typeface="Roboto"/>
                <a:sym typeface="Roboto"/>
              </a:rPr>
              <a:t>Myles Buzecan, Elizabeth Hicks, Shawn Horner, Nick Long, Jerry Zavala</a:t>
            </a:r>
            <a:endParaRPr b="1" sz="36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5" name="Google Shape;1395;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6" name="Google Shape;1396;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7" name="Google Shape;1397;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3" name="Google Shape;140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4" name="Google Shape;1404;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5" name="Google Shape;1405;p93"/>
          <p:cNvGraphicFramePr/>
          <p:nvPr/>
        </p:nvGraphicFramePr>
        <p:xfrm>
          <a:off x="1191013" y="3165875"/>
          <a:ext cx="3000000" cy="3000000"/>
        </p:xfrm>
        <a:graphic>
          <a:graphicData uri="http://schemas.openxmlformats.org/drawingml/2006/table">
            <a:tbl>
              <a:tblPr>
                <a:noFill/>
                <a:tableStyleId>{E6250214-834A-41B4-92BA-51FA32B8D061}</a:tableStyleId>
              </a:tblPr>
              <a:tblGrid>
                <a:gridCol w="10878550"/>
                <a:gridCol w="10878550"/>
              </a:tblGrid>
              <a:tr h="10765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319725">
                <a:tc>
                  <a:txBody>
                    <a:bodyPr/>
                    <a:lstStyle/>
                    <a:p>
                      <a:pPr indent="0" lvl="0" marL="914400" rtl="0" algn="ctr">
                        <a:lnSpc>
                          <a:spcPct val="115000"/>
                        </a:lnSpc>
                        <a:spcBef>
                          <a:spcPts val="0"/>
                        </a:spcBef>
                        <a:spcAft>
                          <a:spcPts val="800"/>
                        </a:spcAft>
                        <a:buNone/>
                      </a:pPr>
                      <a:r>
                        <a:rPr lang="en-US" sz="4400">
                          <a:latin typeface="Roboto"/>
                          <a:ea typeface="Roboto"/>
                          <a:cs typeface="Roboto"/>
                          <a:sym typeface="Roboto"/>
                        </a:rPr>
                        <a:t>Signatures and Signature IDs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508000" lvl="0" marL="457200" rtl="0" algn="l">
                        <a:lnSpc>
                          <a:spcPct val="115000"/>
                        </a:lnSpc>
                        <a:spcBef>
                          <a:spcPts val="0"/>
                        </a:spcBef>
                        <a:spcAft>
                          <a:spcPts val="0"/>
                        </a:spcAft>
                        <a:buClr>
                          <a:srgbClr val="24292F"/>
                        </a:buClr>
                        <a:buSzPts val="4400"/>
                        <a:buChar char="●"/>
                      </a:pPr>
                      <a:r>
                        <a:rPr lang="en-US" sz="4400">
                          <a:solidFill>
                            <a:srgbClr val="24292F"/>
                          </a:solidFill>
                        </a:rPr>
                        <a:t>Top value: “A user account was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921425">
                <a:tc>
                  <a:txBody>
                    <a:bodyPr/>
                    <a:lstStyle/>
                    <a:p>
                      <a:pPr indent="0" lvl="0" marL="0" rtl="0" algn="ctr">
                        <a:spcBef>
                          <a:spcPts val="0"/>
                        </a:spcBef>
                        <a:spcAft>
                          <a:spcPts val="0"/>
                        </a:spcAft>
                        <a:buNone/>
                      </a:pPr>
                      <a:r>
                        <a:rPr lang="en-US" sz="4400">
                          <a:latin typeface="Roboto"/>
                          <a:ea typeface="Roboto"/>
                          <a:cs typeface="Roboto"/>
                          <a:sym typeface="Roboto"/>
                        </a:rPr>
                        <a:t>Severity Levels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High = ~6%, Informational = ~93%</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21425">
                <a:tc>
                  <a:txBody>
                    <a:bodyPr/>
                    <a:lstStyle/>
                    <a:p>
                      <a:pPr indent="0" lvl="0" marL="0" rtl="0" algn="ctr">
                        <a:spcBef>
                          <a:spcPts val="0"/>
                        </a:spcBef>
                        <a:spcAft>
                          <a:spcPts val="0"/>
                        </a:spcAft>
                        <a:buNone/>
                      </a:pPr>
                      <a:r>
                        <a:rPr lang="en-US" sz="4400">
                          <a:latin typeface="Roboto"/>
                          <a:ea typeface="Roboto"/>
                          <a:cs typeface="Roboto"/>
                          <a:sym typeface="Roboto"/>
                        </a:rPr>
                        <a:t>Windows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4000+ success, 142 failure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21425">
                <a:tc>
                  <a:txBody>
                    <a:bodyPr/>
                    <a:lstStyle/>
                    <a:p>
                      <a:pPr indent="0" lvl="0" marL="0" rtl="0" algn="ctr">
                        <a:spcBef>
                          <a:spcPts val="0"/>
                        </a:spcBef>
                        <a:spcAft>
                          <a:spcPts val="0"/>
                        </a:spcAft>
                        <a:buNone/>
                      </a:pPr>
                      <a:r>
                        <a:rPr lang="en-US" sz="4400">
                          <a:latin typeface="Roboto"/>
                          <a:ea typeface="Roboto"/>
                          <a:cs typeface="Roboto"/>
                          <a:sym typeface="Roboto"/>
                        </a:rPr>
                        <a:t>Event Code Statistics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Displays success/failure and count of various event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2" name="Google Shape;141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4" name="Google Shape;1414;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9" name="Google Shape;1419;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0" name="Google Shape;1420;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1" name="Google Shape;1421;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2" name="Google Shape;1422;p9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3" name="Google Shape;1423;p94"/>
          <p:cNvPicPr preferRelativeResize="0"/>
          <p:nvPr/>
        </p:nvPicPr>
        <p:blipFill>
          <a:blip r:embed="rId3">
            <a:alphaModFix/>
          </a:blip>
          <a:stretch>
            <a:fillRect/>
          </a:stretch>
        </p:blipFill>
        <p:spPr>
          <a:xfrm>
            <a:off x="1520825" y="2876775"/>
            <a:ext cx="10745100" cy="4747800"/>
          </a:xfrm>
          <a:prstGeom prst="rect">
            <a:avLst/>
          </a:prstGeom>
          <a:noFill/>
          <a:ln>
            <a:noFill/>
          </a:ln>
        </p:spPr>
      </p:pic>
      <p:pic>
        <p:nvPicPr>
          <p:cNvPr id="1424" name="Google Shape;1424;p94"/>
          <p:cNvPicPr preferRelativeResize="0"/>
          <p:nvPr/>
        </p:nvPicPr>
        <p:blipFill>
          <a:blip r:embed="rId4">
            <a:alphaModFix/>
          </a:blip>
          <a:stretch>
            <a:fillRect/>
          </a:stretch>
        </p:blipFill>
        <p:spPr>
          <a:xfrm>
            <a:off x="13347200" y="2876775"/>
            <a:ext cx="10419000" cy="4747800"/>
          </a:xfrm>
          <a:prstGeom prst="rect">
            <a:avLst/>
          </a:prstGeom>
          <a:noFill/>
          <a:ln>
            <a:noFill/>
          </a:ln>
        </p:spPr>
      </p:pic>
      <p:pic>
        <p:nvPicPr>
          <p:cNvPr id="1425" name="Google Shape;1425;p94"/>
          <p:cNvPicPr preferRelativeResize="0"/>
          <p:nvPr/>
        </p:nvPicPr>
        <p:blipFill>
          <a:blip r:embed="rId5">
            <a:alphaModFix/>
          </a:blip>
          <a:stretch>
            <a:fillRect/>
          </a:stretch>
        </p:blipFill>
        <p:spPr>
          <a:xfrm>
            <a:off x="1520825" y="8172675"/>
            <a:ext cx="10745100" cy="4747800"/>
          </a:xfrm>
          <a:prstGeom prst="rect">
            <a:avLst/>
          </a:prstGeom>
          <a:noFill/>
          <a:ln>
            <a:noFill/>
          </a:ln>
        </p:spPr>
      </p:pic>
      <p:pic>
        <p:nvPicPr>
          <p:cNvPr id="1426" name="Google Shape;1426;p94"/>
          <p:cNvPicPr preferRelativeResize="0"/>
          <p:nvPr/>
        </p:nvPicPr>
        <p:blipFill>
          <a:blip r:embed="rId6">
            <a:alphaModFix/>
          </a:blip>
          <a:stretch>
            <a:fillRect/>
          </a:stretch>
        </p:blipFill>
        <p:spPr>
          <a:xfrm>
            <a:off x="13347275" y="8222475"/>
            <a:ext cx="10419001" cy="46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5"/>
          <p:cNvSpPr txBox="1"/>
          <p:nvPr>
            <p:ph idx="3" type="body"/>
          </p:nvPr>
        </p:nvSpPr>
        <p:spPr>
          <a:xfrm>
            <a:off x="703375"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5"/>
          <p:cNvGraphicFramePr/>
          <p:nvPr/>
        </p:nvGraphicFramePr>
        <p:xfrm>
          <a:off x="1296213" y="3863700"/>
          <a:ext cx="3000000" cy="3000000"/>
        </p:xfrm>
        <a:graphic>
          <a:graphicData uri="http://schemas.openxmlformats.org/drawingml/2006/table">
            <a:tbl>
              <a:tblPr>
                <a:noFill/>
                <a:tableStyleId>{E6250214-834A-41B4-92BA-51FA32B8D061}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number of “failure” messages in 1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5"/>
          <p:cNvSpPr txBox="1"/>
          <p:nvPr/>
        </p:nvSpPr>
        <p:spPr>
          <a:xfrm>
            <a:off x="1296225" y="10201200"/>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number of failures/hour had a slight variance, but the average was around 5, and it never went above 10.</a:t>
            </a:r>
            <a:endParaRPr sz="4200"/>
          </a:p>
        </p:txBody>
      </p:sp>
      <p:pic>
        <p:nvPicPr>
          <p:cNvPr id="1436" name="Google Shape;1436;p95"/>
          <p:cNvPicPr preferRelativeResize="0"/>
          <p:nvPr/>
        </p:nvPicPr>
        <p:blipFill>
          <a:blip r:embed="rId3">
            <a:alphaModFix/>
          </a:blip>
          <a:stretch>
            <a:fillRect/>
          </a:stretch>
        </p:blipFill>
        <p:spPr>
          <a:xfrm>
            <a:off x="1296225" y="6558200"/>
            <a:ext cx="15902851" cy="292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2" name="Google Shape;1442;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3" name="Google Shape;1443;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4" name="Google Shape;1444;p96"/>
          <p:cNvGraphicFramePr/>
          <p:nvPr/>
        </p:nvGraphicFramePr>
        <p:xfrm>
          <a:off x="1296213" y="3863700"/>
          <a:ext cx="3000000" cy="3000000"/>
        </p:xfrm>
        <a:graphic>
          <a:graphicData uri="http://schemas.openxmlformats.org/drawingml/2006/table">
            <a:tbl>
              <a:tblPr>
                <a:noFill/>
                <a:tableStyleId>{E6250214-834A-41B4-92BA-51FA32B8D061}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Signature_Id 4624</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number of times signature_id 4624 appears in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5" name="Google Shape;1445;p96"/>
          <p:cNvSpPr txBox="1"/>
          <p:nvPr/>
        </p:nvSpPr>
        <p:spPr>
          <a:xfrm>
            <a:off x="1296225" y="9537000"/>
            <a:ext cx="21651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This is the amount of times an account was successfully logged on. Still a bit of variance. The average was around 12 to establish the baseline. The max was 21, which only happened once. Everything else was 18 or lower, which made 20 seem like a solid threshold.</a:t>
            </a:r>
            <a:endParaRPr sz="4200"/>
          </a:p>
        </p:txBody>
      </p:sp>
      <p:pic>
        <p:nvPicPr>
          <p:cNvPr id="1446" name="Google Shape;1446;p96"/>
          <p:cNvPicPr preferRelativeResize="0"/>
          <p:nvPr/>
        </p:nvPicPr>
        <p:blipFill>
          <a:blip r:embed="rId3">
            <a:alphaModFix/>
          </a:blip>
          <a:stretch>
            <a:fillRect/>
          </a:stretch>
        </p:blipFill>
        <p:spPr>
          <a:xfrm>
            <a:off x="1296225" y="7121025"/>
            <a:ext cx="15774201" cy="241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2" name="Google Shape;1452;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4" name="Google Shape;1454;p97"/>
          <p:cNvGraphicFramePr/>
          <p:nvPr/>
        </p:nvGraphicFramePr>
        <p:xfrm>
          <a:off x="1296213" y="3863700"/>
          <a:ext cx="3000000" cy="3000000"/>
        </p:xfrm>
        <a:graphic>
          <a:graphicData uri="http://schemas.openxmlformats.org/drawingml/2006/table">
            <a:tbl>
              <a:tblPr>
                <a:noFill/>
                <a:tableStyleId>{E6250214-834A-41B4-92BA-51FA32B8D061}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Signature_Id 4726</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number of times a user account has been deleted in the past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5" name="Google Shape;1455;p97"/>
          <p:cNvSpPr txBox="1"/>
          <p:nvPr/>
        </p:nvSpPr>
        <p:spPr>
          <a:xfrm>
            <a:off x="1296225" y="9537000"/>
            <a:ext cx="21918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for this action was about 10 events/hour. This threshold was set fairly low, based on normal activity, but we felt that deleting a high number of accounts per hour carries its own inherent suspicions. 15 was exceeded a handful of times during the sample. This threshold is subject to change.</a:t>
            </a:r>
            <a:endParaRPr sz="4200"/>
          </a:p>
        </p:txBody>
      </p:sp>
      <p:pic>
        <p:nvPicPr>
          <p:cNvPr id="1456" name="Google Shape;1456;p97"/>
          <p:cNvPicPr preferRelativeResize="0"/>
          <p:nvPr/>
        </p:nvPicPr>
        <p:blipFill>
          <a:blip r:embed="rId3">
            <a:alphaModFix/>
          </a:blip>
          <a:stretch>
            <a:fillRect/>
          </a:stretch>
        </p:blipFill>
        <p:spPr>
          <a:xfrm>
            <a:off x="1296225" y="7699900"/>
            <a:ext cx="16317825" cy="183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63" name="Google Shape;1463;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5" name="Google Shape;1465;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66" name="Google Shape;1466;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67" name="Google Shape;1467;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a:t>
            </a:r>
            <a:r>
              <a:rPr lang="en-US" sz="4000"/>
              <a:t>e</a:t>
            </a:r>
            <a:r>
              <a:rPr lang="en-US" sz="4000"/>
              <a:t> here</a:t>
            </a:r>
            <a:endParaRPr sz="4000"/>
          </a:p>
        </p:txBody>
      </p:sp>
      <p:sp>
        <p:nvSpPr>
          <p:cNvPr id="1468" name="Google Shape;1468;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69" name="Google Shape;1469;p98"/>
          <p:cNvPicPr preferRelativeResize="0"/>
          <p:nvPr/>
        </p:nvPicPr>
        <p:blipFill rotWithShape="1">
          <a:blip r:embed="rId3">
            <a:alphaModFix/>
          </a:blip>
          <a:srcRect b="0" l="713" r="1515" t="21568"/>
          <a:stretch/>
        </p:blipFill>
        <p:spPr>
          <a:xfrm>
            <a:off x="177350" y="2091775"/>
            <a:ext cx="12868100" cy="5200825"/>
          </a:xfrm>
          <a:prstGeom prst="rect">
            <a:avLst/>
          </a:prstGeom>
          <a:noFill/>
          <a:ln>
            <a:noFill/>
          </a:ln>
        </p:spPr>
      </p:pic>
      <p:pic>
        <p:nvPicPr>
          <p:cNvPr id="1470" name="Google Shape;1470;p98"/>
          <p:cNvPicPr preferRelativeResize="0"/>
          <p:nvPr/>
        </p:nvPicPr>
        <p:blipFill>
          <a:blip r:embed="rId4">
            <a:alphaModFix/>
          </a:blip>
          <a:stretch>
            <a:fillRect/>
          </a:stretch>
        </p:blipFill>
        <p:spPr>
          <a:xfrm>
            <a:off x="13165275" y="2089250"/>
            <a:ext cx="10947400" cy="5200825"/>
          </a:xfrm>
          <a:prstGeom prst="rect">
            <a:avLst/>
          </a:prstGeom>
          <a:noFill/>
          <a:ln>
            <a:noFill/>
          </a:ln>
        </p:spPr>
      </p:pic>
      <p:pic>
        <p:nvPicPr>
          <p:cNvPr id="1471" name="Google Shape;1471;p98"/>
          <p:cNvPicPr preferRelativeResize="0"/>
          <p:nvPr/>
        </p:nvPicPr>
        <p:blipFill rotWithShape="1">
          <a:blip r:embed="rId5">
            <a:alphaModFix/>
          </a:blip>
          <a:srcRect b="0" l="2402" r="1480" t="34666"/>
          <a:stretch/>
        </p:blipFill>
        <p:spPr>
          <a:xfrm>
            <a:off x="12503775" y="7498750"/>
            <a:ext cx="11484451" cy="5268475"/>
          </a:xfrm>
          <a:prstGeom prst="rect">
            <a:avLst/>
          </a:prstGeom>
          <a:noFill/>
          <a:ln>
            <a:noFill/>
          </a:ln>
        </p:spPr>
      </p:pic>
      <p:pic>
        <p:nvPicPr>
          <p:cNvPr id="1472" name="Google Shape;1472;p98"/>
          <p:cNvPicPr preferRelativeResize="0"/>
          <p:nvPr/>
        </p:nvPicPr>
        <p:blipFill>
          <a:blip r:embed="rId6">
            <a:alphaModFix/>
          </a:blip>
          <a:stretch>
            <a:fillRect/>
          </a:stretch>
        </p:blipFill>
        <p:spPr>
          <a:xfrm>
            <a:off x="177350" y="7685525"/>
            <a:ext cx="12011552" cy="402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78" name="Google Shape;1478;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79" name="Google Shape;1479;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80" name="Google Shape;1480;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86" name="Google Shape;148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7" name="Google Shape;1487;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8" name="Google Shape;1488;p100"/>
          <p:cNvGraphicFramePr/>
          <p:nvPr/>
        </p:nvGraphicFramePr>
        <p:xfrm>
          <a:off x="1191013" y="3225000"/>
          <a:ext cx="3000000" cy="3000000"/>
        </p:xfrm>
        <a:graphic>
          <a:graphicData uri="http://schemas.openxmlformats.org/drawingml/2006/table">
            <a:tbl>
              <a:tblPr>
                <a:noFill/>
                <a:tableStyleId>{E6250214-834A-41B4-92BA-51FA32B8D061}</a:tableStyleId>
              </a:tblPr>
              <a:tblGrid>
                <a:gridCol w="10878550"/>
                <a:gridCol w="10878550"/>
              </a:tblGrid>
              <a:tr h="15875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691000">
                <a:tc>
                  <a:txBody>
                    <a:bodyPr/>
                    <a:lstStyle/>
                    <a:p>
                      <a:pPr indent="0" lvl="0" marL="0" rtl="0" algn="ctr">
                        <a:spcBef>
                          <a:spcPts val="0"/>
                        </a:spcBef>
                        <a:spcAft>
                          <a:spcPts val="0"/>
                        </a:spcAft>
                        <a:buNone/>
                      </a:pPr>
                      <a:r>
                        <a:rPr lang="en-US" sz="4400">
                          <a:latin typeface="Roboto"/>
                          <a:ea typeface="Roboto"/>
                          <a:cs typeface="Roboto"/>
                          <a:sym typeface="Roboto"/>
                        </a:rPr>
                        <a:t>Referer Domain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Top result: semicomplete.com</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594675">
                <a:tc>
                  <a:txBody>
                    <a:bodyPr/>
                    <a:lstStyle/>
                    <a:p>
                      <a:pPr indent="0" lvl="0" marL="0" rtl="0" algn="ctr">
                        <a:spcBef>
                          <a:spcPts val="0"/>
                        </a:spcBef>
                        <a:spcAft>
                          <a:spcPts val="0"/>
                        </a:spcAft>
                        <a:buNone/>
                      </a:pPr>
                      <a:r>
                        <a:rPr lang="en-US" sz="4400">
                          <a:latin typeface="Roboto"/>
                          <a:ea typeface="Roboto"/>
                          <a:cs typeface="Roboto"/>
                          <a:sym typeface="Roboto"/>
                        </a:rPr>
                        <a:t>HTTP Response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Top result: 200 “Ok”</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75750">
                <a:tc>
                  <a:txBody>
                    <a:bodyPr/>
                    <a:lstStyle/>
                    <a:p>
                      <a:pPr indent="0" lvl="0" marL="0" rtl="0" algn="ctr">
                        <a:spcBef>
                          <a:spcPts val="0"/>
                        </a:spcBef>
                        <a:spcAft>
                          <a:spcPts val="0"/>
                        </a:spcAft>
                        <a:buNone/>
                      </a:pPr>
                      <a:r>
                        <a:rPr lang="en-US" sz="4400">
                          <a:latin typeface="Roboto"/>
                          <a:ea typeface="Roboto"/>
                          <a:cs typeface="Roboto"/>
                          <a:sym typeface="Roboto"/>
                        </a:rPr>
                        <a:t>HTTP Method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Top result: GET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88125">
                <a:tc>
                  <a:txBody>
                    <a:bodyPr/>
                    <a:lstStyle/>
                    <a:p>
                      <a:pPr indent="0" lvl="0" marL="0" rtl="0" algn="ctr">
                        <a:spcBef>
                          <a:spcPts val="0"/>
                        </a:spcBef>
                        <a:spcAft>
                          <a:spcPts val="0"/>
                        </a:spcAft>
                        <a:buNone/>
                      </a:pPr>
                      <a:r>
                        <a:rPr lang="en-US" sz="4400">
                          <a:latin typeface="Roboto"/>
                          <a:ea typeface="Roboto"/>
                          <a:cs typeface="Roboto"/>
                          <a:sym typeface="Roboto"/>
                        </a:rPr>
                        <a:t>Count by City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Large cluster in Northern Europe(most hits in Switzerland)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95" name="Google Shape;149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97" name="Google Shape;1497;p10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1"/>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2" name="Google Shape;1502;p10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3" name="Google Shape;1503;p10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4" name="Google Shape;1504;p101"/>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5" name="Google Shape;1505;p101"/>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506" name="Google Shape;1506;p101"/>
          <p:cNvPicPr preferRelativeResize="0"/>
          <p:nvPr/>
        </p:nvPicPr>
        <p:blipFill>
          <a:blip r:embed="rId3">
            <a:alphaModFix/>
          </a:blip>
          <a:stretch>
            <a:fillRect/>
          </a:stretch>
        </p:blipFill>
        <p:spPr>
          <a:xfrm>
            <a:off x="2099475" y="2876775"/>
            <a:ext cx="9587790" cy="4747800"/>
          </a:xfrm>
          <a:prstGeom prst="rect">
            <a:avLst/>
          </a:prstGeom>
          <a:noFill/>
          <a:ln>
            <a:noFill/>
          </a:ln>
        </p:spPr>
      </p:pic>
      <p:pic>
        <p:nvPicPr>
          <p:cNvPr id="1507" name="Google Shape;1507;p101"/>
          <p:cNvPicPr preferRelativeResize="0"/>
          <p:nvPr/>
        </p:nvPicPr>
        <p:blipFill>
          <a:blip r:embed="rId4">
            <a:alphaModFix/>
          </a:blip>
          <a:stretch>
            <a:fillRect/>
          </a:stretch>
        </p:blipFill>
        <p:spPr>
          <a:xfrm>
            <a:off x="13845075" y="2892270"/>
            <a:ext cx="9587801" cy="4747805"/>
          </a:xfrm>
          <a:prstGeom prst="rect">
            <a:avLst/>
          </a:prstGeom>
          <a:noFill/>
          <a:ln>
            <a:noFill/>
          </a:ln>
        </p:spPr>
      </p:pic>
      <p:pic>
        <p:nvPicPr>
          <p:cNvPr id="1508" name="Google Shape;1508;p101"/>
          <p:cNvPicPr preferRelativeResize="0"/>
          <p:nvPr/>
        </p:nvPicPr>
        <p:blipFill>
          <a:blip r:embed="rId5">
            <a:alphaModFix/>
          </a:blip>
          <a:stretch>
            <a:fillRect/>
          </a:stretch>
        </p:blipFill>
        <p:spPr>
          <a:xfrm>
            <a:off x="2099475" y="8172675"/>
            <a:ext cx="9587801" cy="4747805"/>
          </a:xfrm>
          <a:prstGeom prst="rect">
            <a:avLst/>
          </a:prstGeom>
          <a:noFill/>
          <a:ln>
            <a:noFill/>
          </a:ln>
        </p:spPr>
      </p:pic>
      <p:pic>
        <p:nvPicPr>
          <p:cNvPr id="1509" name="Google Shape;1509;p101"/>
          <p:cNvPicPr preferRelativeResize="0"/>
          <p:nvPr/>
        </p:nvPicPr>
        <p:blipFill>
          <a:blip r:embed="rId6">
            <a:alphaModFix/>
          </a:blip>
          <a:stretch>
            <a:fillRect/>
          </a:stretch>
        </p:blipFill>
        <p:spPr>
          <a:xfrm>
            <a:off x="13971325" y="8222475"/>
            <a:ext cx="9335299" cy="4648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15" name="Google Shape;151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6" name="Google Shape;1516;p102"/>
          <p:cNvSpPr txBox="1"/>
          <p:nvPr>
            <p:ph idx="3" type="body"/>
          </p:nvPr>
        </p:nvSpPr>
        <p:spPr>
          <a:xfrm>
            <a:off x="624525" y="22363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7" name="Google Shape;1517;p102"/>
          <p:cNvGraphicFramePr/>
          <p:nvPr/>
        </p:nvGraphicFramePr>
        <p:xfrm>
          <a:off x="1296213" y="3863700"/>
          <a:ext cx="3000000" cy="3000000"/>
        </p:xfrm>
        <a:graphic>
          <a:graphicData uri="http://schemas.openxmlformats.org/drawingml/2006/table">
            <a:tbl>
              <a:tblPr>
                <a:noFill/>
                <a:tableStyleId>{E6250214-834A-41B4-92BA-51FA32B8D061}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Foreign Invaders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Activity outside USA</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 130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18" name="Google Shape;1518;p102"/>
          <p:cNvSpPr txBox="1"/>
          <p:nvPr/>
        </p:nvSpPr>
        <p:spPr>
          <a:xfrm>
            <a:off x="1296225" y="988822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Most values averaged approximately 72 events per hour, with spikes close to 130.</a:t>
            </a:r>
            <a:endParaRPr sz="4200"/>
          </a:p>
        </p:txBody>
      </p:sp>
      <p:pic>
        <p:nvPicPr>
          <p:cNvPr id="1519" name="Google Shape;1519;p102"/>
          <p:cNvPicPr preferRelativeResize="0"/>
          <p:nvPr/>
        </p:nvPicPr>
        <p:blipFill>
          <a:blip r:embed="rId3">
            <a:alphaModFix/>
          </a:blip>
          <a:stretch>
            <a:fillRect/>
          </a:stretch>
        </p:blipFill>
        <p:spPr>
          <a:xfrm>
            <a:off x="1296225" y="5783825"/>
            <a:ext cx="17188851" cy="410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5" name="Google Shape;1525;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6" name="Google Shape;1526;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7" name="Google Shape;1527;p103"/>
          <p:cNvGraphicFramePr/>
          <p:nvPr/>
        </p:nvGraphicFramePr>
        <p:xfrm>
          <a:off x="1296213" y="3863700"/>
          <a:ext cx="3000000" cy="3000000"/>
        </p:xfrm>
        <a:graphic>
          <a:graphicData uri="http://schemas.openxmlformats.org/drawingml/2006/table">
            <a:tbl>
              <a:tblPr>
                <a:noFill/>
                <a:tableStyleId>{E6250214-834A-41B4-92BA-51FA32B8D061}</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POSTs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 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8" name="Google Shape;1528;p103"/>
          <p:cNvSpPr txBox="1"/>
          <p:nvPr/>
        </p:nvSpPr>
        <p:spPr>
          <a:xfrm>
            <a:off x="1296225" y="108144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Most values averaged around 2-3 events per hour, with spikes close to 10.</a:t>
            </a:r>
            <a:endParaRPr sz="4200"/>
          </a:p>
        </p:txBody>
      </p:sp>
      <p:pic>
        <p:nvPicPr>
          <p:cNvPr id="1529" name="Google Shape;1529;p103"/>
          <p:cNvPicPr preferRelativeResize="0"/>
          <p:nvPr/>
        </p:nvPicPr>
        <p:blipFill>
          <a:blip r:embed="rId3">
            <a:alphaModFix/>
          </a:blip>
          <a:stretch>
            <a:fillRect/>
          </a:stretch>
        </p:blipFill>
        <p:spPr>
          <a:xfrm>
            <a:off x="1296225" y="6610650"/>
            <a:ext cx="17446900" cy="38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36" name="Google Shape;1536;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7" name="Google Shape;1537;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8" name="Google Shape;1538;p10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3" name="Google Shape;1543;p10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4" name="Google Shape;1544;p10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5" name="Google Shape;1545;p10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46" name="Google Shape;1546;p104"/>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47" name="Google Shape;1547;p104"/>
          <p:cNvPicPr preferRelativeResize="0"/>
          <p:nvPr/>
        </p:nvPicPr>
        <p:blipFill>
          <a:blip r:embed="rId3">
            <a:alphaModFix/>
          </a:blip>
          <a:stretch>
            <a:fillRect/>
          </a:stretch>
        </p:blipFill>
        <p:spPr>
          <a:xfrm>
            <a:off x="1520825" y="1760975"/>
            <a:ext cx="22125375" cy="5863600"/>
          </a:xfrm>
          <a:prstGeom prst="rect">
            <a:avLst/>
          </a:prstGeom>
          <a:noFill/>
          <a:ln>
            <a:noFill/>
          </a:ln>
        </p:spPr>
      </p:pic>
      <p:pic>
        <p:nvPicPr>
          <p:cNvPr id="1548" name="Google Shape;1548;p104"/>
          <p:cNvPicPr preferRelativeResize="0"/>
          <p:nvPr/>
        </p:nvPicPr>
        <p:blipFill>
          <a:blip r:embed="rId4">
            <a:alphaModFix/>
          </a:blip>
          <a:stretch>
            <a:fillRect/>
          </a:stretch>
        </p:blipFill>
        <p:spPr>
          <a:xfrm>
            <a:off x="1520828" y="7765275"/>
            <a:ext cx="22245451" cy="556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0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54" name="Google Shape;1554;p10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55" name="Google Shape;1555;p10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56" name="Google Shape;1556;p10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2" name="Google Shape;1562;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There was a spike in activity on March 25th, 2020 from 1am - 2am, and then again from 9am - 10am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1am there was a major spike in accounts being locked out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2am there was a continued spike in lockouts, along with another spike in attempts to reset account passwords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9am there was another spike in account passwords being reset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10am there was a high amount of successful logons that triggered an alert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9" name="Google Shape;1569;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0" name="Google Shape;1570;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Every threshold that we set would have triggered an alert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6" name="Google Shape;1576;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7" name="Google Shape;1577;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Each of the parameters set for analysis showcased clear cases of large spikes in activity during </a:t>
            </a:r>
            <a:r>
              <a:rPr lang="en-US" sz="4400">
                <a:solidFill>
                  <a:schemeClr val="dk1"/>
                </a:solidFill>
              </a:rPr>
              <a:t>concerning hours.</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3" name="Google Shape;1583;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4" name="Google Shape;1584;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A Shift of 29% from GET to POST</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A Jump of 13% in 404 response codes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These findings combined suggest an </a:t>
            </a:r>
            <a:r>
              <a:rPr lang="en-US" sz="4400">
                <a:solidFill>
                  <a:schemeClr val="dk1"/>
                </a:solidFill>
              </a:rPr>
              <a:t>attempted</a:t>
            </a:r>
            <a:r>
              <a:rPr lang="en-US" sz="4400">
                <a:solidFill>
                  <a:schemeClr val="dk1"/>
                </a:solidFill>
              </a:rPr>
              <a:t> code </a:t>
            </a:r>
            <a:r>
              <a:rPr lang="en-US" sz="4400">
                <a:solidFill>
                  <a:schemeClr val="dk1"/>
                </a:solidFill>
              </a:rPr>
              <a:t>insertion</a:t>
            </a:r>
            <a:r>
              <a:rPr lang="en-US" sz="4400">
                <a:solidFill>
                  <a:schemeClr val="dk1"/>
                </a:solidFill>
              </a:rPr>
              <a:t> with intention of causing DOS.</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90" name="Google Shape;1590;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1" name="Google Shape;1591;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Alerts were properly configured and worked as intended to draw attention to </a:t>
            </a:r>
            <a:r>
              <a:rPr lang="en-US" sz="4400">
                <a:solidFill>
                  <a:schemeClr val="dk1"/>
                </a:solidFill>
              </a:rPr>
              <a:t>suspicious</a:t>
            </a:r>
            <a:r>
              <a:rPr lang="en-US" sz="4400">
                <a:solidFill>
                  <a:schemeClr val="dk1"/>
                </a:solidFill>
              </a:rPr>
              <a:t> activity </a:t>
            </a:r>
            <a:r>
              <a:rPr baseline="30000" lang="en-US" sz="4400">
                <a:solidFill>
                  <a:schemeClr val="dk1"/>
                </a:solidFill>
              </a:rPr>
              <a:t>taylor</a:t>
            </a:r>
            <a:r>
              <a:rPr lang="en-US" sz="4400">
                <a:solidFill>
                  <a:schemeClr val="dk1"/>
                </a:solidFill>
              </a:rPr>
              <a:t>swiftly.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97" name="Google Shape;1597;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8" name="Google Shape;1598;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Dashboards were instrumental in creating clear </a:t>
            </a:r>
            <a:r>
              <a:rPr lang="en-US" sz="4400">
                <a:solidFill>
                  <a:schemeClr val="dk1"/>
                </a:solidFill>
              </a:rPr>
              <a:t>visualizations which necessary in convincing executives (notoriously adverse to reading) that action should be taken to harden systems against future attack attempts.</a:t>
            </a:r>
            <a:r>
              <a:rPr lang="en-US" sz="4400">
                <a:solidFill>
                  <a:schemeClr val="dk1"/>
                </a:solidFill>
              </a:rPr>
              <a:t>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pic>
        <p:nvPicPr>
          <p:cNvPr id="1603" name="Google Shape;1603;p11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04" name="Google Shape;1604;p11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05" name="Google Shape;1605;p11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6" name="Google Shape;1606;p11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12" name="Google Shape;1612;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3" name="Google Shape;1613;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An attacker in Ukraine was able to </a:t>
            </a:r>
            <a:r>
              <a:rPr lang="en-US" sz="4400">
                <a:solidFill>
                  <a:schemeClr val="dk1"/>
                </a:solidFill>
              </a:rPr>
              <a:t>successfully</a:t>
            </a:r>
            <a:r>
              <a:rPr lang="en-US" sz="4400">
                <a:solidFill>
                  <a:schemeClr val="dk1"/>
                </a:solidFill>
              </a:rPr>
              <a:t> gain access to the servers through a brute force attack.</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enable MFA</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require strong passwords</a:t>
            </a:r>
            <a:endParaRPr sz="4400">
              <a:solidFill>
                <a:schemeClr val="dk1"/>
              </a:solidFill>
            </a:endParaRPr>
          </a:p>
          <a:p>
            <a:pPr indent="-508000" lvl="2" marL="1828800" rtl="0" algn="l">
              <a:lnSpc>
                <a:spcPct val="115000"/>
              </a:lnSpc>
              <a:spcBef>
                <a:spcPts val="1000"/>
              </a:spcBef>
              <a:spcAft>
                <a:spcPts val="1000"/>
              </a:spcAft>
              <a:buClr>
                <a:schemeClr val="dk1"/>
              </a:buClr>
              <a:buSzPts val="4400"/>
              <a:buChar char="■"/>
            </a:pPr>
            <a:r>
              <a:rPr lang="en-US" sz="4400">
                <a:solidFill>
                  <a:schemeClr val="dk1"/>
                </a:solidFill>
              </a:rPr>
              <a:t>implement rate limiting to control the number of requests from a single IP address</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Our SOC Team was tasked with supporting VSI in identifying security vulnerabilities and potential mitigations.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used security analysis software called Splunk to observe and identify a variety of events for analysis.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were provided with Windows and Apache logs to establish baselines and thresholds for events against VSI’s assets.</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We created reports and dashboards in Splunk to assist in the analysis and mitigation of VSI’s security position, specifically against their competitors like JobeCorp.</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
            </a:r>
            <a:r>
              <a:rPr lang="en-US" sz="8900">
                <a:solidFill>
                  <a:schemeClr val="lt1"/>
                </a:solidFill>
                <a:latin typeface="Arial"/>
                <a:ea typeface="Arial"/>
                <a:cs typeface="Arial"/>
                <a:sym typeface="Arial"/>
              </a:rPr>
              <a:t>The Splunk Add-on for Apache Web Server</a:t>
            </a:r>
            <a:r>
              <a:rPr lang="en-US">
                <a:solidFill>
                  <a:schemeClr val="lt1"/>
                </a:solidFill>
              </a:rPr>
              <a:t>”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Apache Web Server</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176349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“The Splunk Add-on for Apache Web Server allows a Splunk software administrator to collect and analyze data from Apache Web Server using file monitoring. After the Splunk platform indexes the events, you can analyze the data using the prebuilt panels included with the add-on.</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This add-on provides the inputs and CIM-compatible knowledge to use with other Splunk apps, such as Web.”  - Splunkbase.com</a:t>
            </a:r>
            <a:endParaRPr sz="3900"/>
          </a:p>
        </p:txBody>
      </p:sp>
      <p:pic>
        <p:nvPicPr>
          <p:cNvPr id="1361" name="Google Shape;1361;p88"/>
          <p:cNvPicPr preferRelativeResize="0"/>
          <p:nvPr/>
        </p:nvPicPr>
        <p:blipFill>
          <a:blip r:embed="rId3">
            <a:alphaModFix/>
          </a:blip>
          <a:stretch>
            <a:fillRect/>
          </a:stretch>
        </p:blipFill>
        <p:spPr>
          <a:xfrm>
            <a:off x="5513125" y="6719950"/>
            <a:ext cx="13010191" cy="6234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Apache Web Server</a:t>
            </a:r>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nvSpPr>
        <p:spPr>
          <a:xfrm>
            <a:off x="1867350" y="2333050"/>
            <a:ext cx="17634900" cy="67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Scenario in action:</a:t>
            </a:r>
            <a:endParaRPr b="1"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u="sng"/>
              <a:t>Detecting Security Threats</a:t>
            </a:r>
            <a:endParaRPr sz="3900" u="sng"/>
          </a:p>
          <a:p>
            <a:pPr indent="0" lvl="0" marL="0" rtl="0" algn="l">
              <a:spcBef>
                <a:spcPts val="0"/>
              </a:spcBef>
              <a:spcAft>
                <a:spcPts val="0"/>
              </a:spcAft>
              <a:buNone/>
            </a:pPr>
            <a:r>
              <a:t/>
            </a:r>
            <a:endParaRPr sz="3900"/>
          </a:p>
          <a:p>
            <a:pPr indent="-476250" lvl="0" marL="457200" rtl="0" algn="l">
              <a:spcBef>
                <a:spcPts val="0"/>
              </a:spcBef>
              <a:spcAft>
                <a:spcPts val="0"/>
              </a:spcAft>
              <a:buClr>
                <a:schemeClr val="dk1"/>
              </a:buClr>
              <a:buSzPts val="3900"/>
              <a:buChar char="●"/>
            </a:pPr>
            <a:r>
              <a:rPr lang="en-US" sz="3900">
                <a:solidFill>
                  <a:schemeClr val="dk1"/>
                </a:solidFill>
              </a:rPr>
              <a:t>A spike in </a:t>
            </a:r>
            <a:r>
              <a:rPr lang="en-US" sz="3900">
                <a:solidFill>
                  <a:schemeClr val="dk1"/>
                </a:solidFill>
                <a:latin typeface="Roboto Mono"/>
                <a:ea typeface="Roboto Mono"/>
                <a:cs typeface="Roboto Mono"/>
                <a:sym typeface="Roboto Mono"/>
              </a:rPr>
              <a:t>HTTP POST</a:t>
            </a:r>
            <a:r>
              <a:rPr lang="en-US" sz="3900">
                <a:solidFill>
                  <a:schemeClr val="dk1"/>
                </a:solidFill>
              </a:rPr>
              <a:t> requests is detected in real-time through a preconfigured dashboard created using Splunk add-on for Apache Web Server.</a:t>
            </a:r>
            <a:endParaRPr sz="3900">
              <a:solidFill>
                <a:schemeClr val="dk1"/>
              </a:solidFill>
            </a:endParaRPr>
          </a:p>
          <a:p>
            <a:pPr indent="-476250" lvl="0" marL="457200" rtl="0" algn="l">
              <a:spcBef>
                <a:spcPts val="0"/>
              </a:spcBef>
              <a:spcAft>
                <a:spcPts val="0"/>
              </a:spcAft>
              <a:buClr>
                <a:schemeClr val="dk1"/>
              </a:buClr>
              <a:buSzPts val="3900"/>
              <a:buChar char="●"/>
            </a:pPr>
            <a:r>
              <a:rPr lang="en-US" sz="3900">
                <a:solidFill>
                  <a:schemeClr val="dk1"/>
                </a:solidFill>
              </a:rPr>
              <a:t>The logs show multiple unauthorized access attempts targeting the </a:t>
            </a:r>
            <a:r>
              <a:rPr lang="en-US" sz="3900">
                <a:solidFill>
                  <a:schemeClr val="dk1"/>
                </a:solidFill>
                <a:latin typeface="Roboto Mono"/>
                <a:ea typeface="Roboto Mono"/>
                <a:cs typeface="Roboto Mono"/>
                <a:sym typeface="Roboto Mono"/>
              </a:rPr>
              <a:t>/admin</a:t>
            </a:r>
            <a:r>
              <a:rPr lang="en-US" sz="3900">
                <a:solidFill>
                  <a:schemeClr val="dk1"/>
                </a:solidFill>
              </a:rPr>
              <a:t> URI from multiple foreign IPs.</a:t>
            </a:r>
            <a:endParaRPr sz="3900">
              <a:solidFill>
                <a:schemeClr val="dk1"/>
              </a:solidFill>
            </a:endParaRPr>
          </a:p>
          <a:p>
            <a:pPr indent="-476250" lvl="0" marL="457200" rtl="0" algn="l">
              <a:spcBef>
                <a:spcPts val="0"/>
              </a:spcBef>
              <a:spcAft>
                <a:spcPts val="0"/>
              </a:spcAft>
              <a:buClr>
                <a:schemeClr val="dk1"/>
              </a:buClr>
              <a:buSzPts val="3900"/>
              <a:buChar char="●"/>
            </a:pPr>
            <a:r>
              <a:rPr lang="en-US" sz="3900">
                <a:solidFill>
                  <a:schemeClr val="dk1"/>
                </a:solidFill>
              </a:rPr>
              <a:t>Using Splunk's correlation with the Add-On data, we can identify this as a brute-force attack and immediately block any foreign IP’s.</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Apache Web Server</a:t>
            </a:r>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5" name="Google Shape;1375;p90"/>
          <p:cNvPicPr preferRelativeResize="0"/>
          <p:nvPr/>
        </p:nvPicPr>
        <p:blipFill>
          <a:blip r:embed="rId3">
            <a:alphaModFix/>
          </a:blip>
          <a:stretch>
            <a:fillRect/>
          </a:stretch>
        </p:blipFill>
        <p:spPr>
          <a:xfrm>
            <a:off x="567525" y="3121175"/>
            <a:ext cx="23242599" cy="499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2" name="Google Shape;138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4" name="Google Shape;1384;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Windows logs capture events generated by the operating system and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add-on structures logs into meaningful categories like security, system, and application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correlates data with Apache logs to detect broader attack patterns across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85" name="Google Shape;1385;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6" name="Google Shape;1386;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Apache logs record web server activity, including client requests, server responses, and error events.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add-on automatically parses raw logs for meaningful fields like request method, referrer, and status codes.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 creates visualizations and alerts to detect anomalies like brute-force attacks or unauthorized access.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387" name="Google Shape;1387;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8" name="Google Shape;1388;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9" name="Google Shape;1389;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